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4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335" r:id="rId21"/>
    <p:sldId id="277" r:id="rId22"/>
    <p:sldId id="336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337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0948CB"/>
    <a:srgbClr val="0B49CB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A0EF99F-BCB6-938F-9026-7F41FEC8B79B}" v="811" dt="2022-05-20T10:50:36.757"/>
    <p1510:client id="{3BA0D230-C853-4667-83F9-D85E65BD4B24}" v="2" dt="2021-08-19T16:32:24.566"/>
    <p1510:client id="{5A0AAAB8-49A6-F942-A54D-C6F3E5FF3A63}" v="89" dt="2021-07-13T17:54:45.232"/>
    <p1510:client id="{68BA9873-4AA2-4756-9FCE-EBA1CBE16A23}" v="906" dt="2022-05-23T09:18:35.089"/>
    <p1510:client id="{76DF6DB8-F2E5-6C48-9ABE-786D868B0110}" v="955" dt="2021-07-13T17:56:41.616"/>
    <p1510:client id="{7F79AD72-4ABF-18EA-7B83-25D757A3D1BA}" v="509" dt="2022-05-20T12:58:19.515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hyperlink" Target="https://github.com/anitajverma/Applied_Data_Science_Capstone" TargetMode="Externa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5" Type="http://schemas.openxmlformats.org/officeDocument/2006/relationships/hyperlink" Target="https://github.com/anitajverma/Applied_Data_Science_Capstone" TargetMode="External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80C12E-F918-4155-BCC4-AD21B954E26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D2007DB-2E69-4365-8270-538F130BDCD4}">
      <dgm:prSet/>
      <dgm:spPr/>
      <dgm:t>
        <a:bodyPr/>
        <a:lstStyle/>
        <a:p>
          <a:pPr>
            <a:defRPr cap="all"/>
          </a:pPr>
          <a:r>
            <a:rPr lang="en-US"/>
            <a:t>GitHub Repository URL</a:t>
          </a:r>
        </a:p>
      </dgm:t>
    </dgm:pt>
    <dgm:pt modelId="{C22D3FFA-E7CB-433E-A4C8-C9C69C7F2BDE}" type="parTrans" cxnId="{9EBEAB87-6B7A-4493-9036-64D4530A9AA2}">
      <dgm:prSet/>
      <dgm:spPr/>
      <dgm:t>
        <a:bodyPr/>
        <a:lstStyle/>
        <a:p>
          <a:endParaRPr lang="en-US"/>
        </a:p>
      </dgm:t>
    </dgm:pt>
    <dgm:pt modelId="{518D8788-7DCE-4242-AFED-F43CD55BC5F6}" type="sibTrans" cxnId="{9EBEAB87-6B7A-4493-9036-64D4530A9AA2}">
      <dgm:prSet/>
      <dgm:spPr/>
      <dgm:t>
        <a:bodyPr/>
        <a:lstStyle/>
        <a:p>
          <a:endParaRPr lang="en-US"/>
        </a:p>
      </dgm:t>
    </dgm:pt>
    <dgm:pt modelId="{431D5D6B-96A7-4B2A-A543-BCDF596A6D74}">
      <dgm:prSet/>
      <dgm:spPr/>
      <dgm:t>
        <a:bodyPr/>
        <a:lstStyle/>
        <a:p>
          <a:pPr>
            <a:defRPr cap="all"/>
          </a:pPr>
          <a:r>
            <a:rPr lang="en-US">
              <a:hlinkClick xmlns:r="http://schemas.openxmlformats.org/officeDocument/2006/relationships" r:id="rId1"/>
            </a:rPr>
            <a:t>https://github.com/anitajverma/Applied_Data_Science_Capstone</a:t>
          </a:r>
          <a:r>
            <a:rPr lang="en-US"/>
            <a:t> </a:t>
          </a:r>
        </a:p>
      </dgm:t>
    </dgm:pt>
    <dgm:pt modelId="{E3BB7EAB-4DD2-4F2E-BB14-F378C0681639}" type="parTrans" cxnId="{E42FCF36-DA4C-4E41-B360-D93E77248A36}">
      <dgm:prSet/>
      <dgm:spPr/>
      <dgm:t>
        <a:bodyPr/>
        <a:lstStyle/>
        <a:p>
          <a:endParaRPr lang="en-US"/>
        </a:p>
      </dgm:t>
    </dgm:pt>
    <dgm:pt modelId="{C9043FFE-EDC4-492D-8BD3-D7BD6E7B6413}" type="sibTrans" cxnId="{E42FCF36-DA4C-4E41-B360-D93E77248A36}">
      <dgm:prSet/>
      <dgm:spPr/>
      <dgm:t>
        <a:bodyPr/>
        <a:lstStyle/>
        <a:p>
          <a:endParaRPr lang="en-US"/>
        </a:p>
      </dgm:t>
    </dgm:pt>
    <dgm:pt modelId="{8C683081-8C19-4A20-8032-CE8724341FCA}" type="pres">
      <dgm:prSet presAssocID="{7180C12E-F918-4155-BCC4-AD21B954E269}" presName="root" presStyleCnt="0">
        <dgm:presLayoutVars>
          <dgm:dir/>
          <dgm:resizeHandles val="exact"/>
        </dgm:presLayoutVars>
      </dgm:prSet>
      <dgm:spPr/>
    </dgm:pt>
    <dgm:pt modelId="{CD2C2469-F89B-4A6B-AFAB-B6F66C8DB4E9}" type="pres">
      <dgm:prSet presAssocID="{1D2007DB-2E69-4365-8270-538F130BDCD4}" presName="compNode" presStyleCnt="0"/>
      <dgm:spPr/>
    </dgm:pt>
    <dgm:pt modelId="{83818668-D190-4054-B495-FED4C0CD7178}" type="pres">
      <dgm:prSet presAssocID="{1D2007DB-2E69-4365-8270-538F130BDCD4}" presName="iconBgRect" presStyleLbl="bgShp" presStyleIdx="0" presStyleCnt="2"/>
      <dgm:spPr/>
    </dgm:pt>
    <dgm:pt modelId="{F55AB019-98CD-4C46-A23B-5E89B6C6AAC6}" type="pres">
      <dgm:prSet presAssocID="{1D2007DB-2E69-4365-8270-538F130BDCD4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D884352-11D0-4C4F-90AD-12ED7B418B4A}" type="pres">
      <dgm:prSet presAssocID="{1D2007DB-2E69-4365-8270-538F130BDCD4}" presName="spaceRect" presStyleCnt="0"/>
      <dgm:spPr/>
    </dgm:pt>
    <dgm:pt modelId="{1F618847-BEB5-44F5-95CC-421CF6214433}" type="pres">
      <dgm:prSet presAssocID="{1D2007DB-2E69-4365-8270-538F130BDCD4}" presName="textRect" presStyleLbl="revTx" presStyleIdx="0" presStyleCnt="2">
        <dgm:presLayoutVars>
          <dgm:chMax val="1"/>
          <dgm:chPref val="1"/>
        </dgm:presLayoutVars>
      </dgm:prSet>
      <dgm:spPr/>
    </dgm:pt>
    <dgm:pt modelId="{3DA56FB2-3367-4A95-AE60-E5A82C74E529}" type="pres">
      <dgm:prSet presAssocID="{518D8788-7DCE-4242-AFED-F43CD55BC5F6}" presName="sibTrans" presStyleCnt="0"/>
      <dgm:spPr/>
    </dgm:pt>
    <dgm:pt modelId="{8C81E6F9-D9C1-4B65-9D9C-7AD75E0FC4CF}" type="pres">
      <dgm:prSet presAssocID="{431D5D6B-96A7-4B2A-A543-BCDF596A6D74}" presName="compNode" presStyleCnt="0"/>
      <dgm:spPr/>
    </dgm:pt>
    <dgm:pt modelId="{1D8A3B1D-BA6D-4490-9E67-CDC2B3B3C9B6}" type="pres">
      <dgm:prSet presAssocID="{431D5D6B-96A7-4B2A-A543-BCDF596A6D74}" presName="iconBgRect" presStyleLbl="bgShp" presStyleIdx="1" presStyleCnt="2"/>
      <dgm:spPr/>
    </dgm:pt>
    <dgm:pt modelId="{C40B55F8-5508-4EAE-BAB3-A0A607DF9A19}" type="pres">
      <dgm:prSet presAssocID="{431D5D6B-96A7-4B2A-A543-BCDF596A6D74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E58776CC-1D26-4344-B04B-4AB084A0CAE0}" type="pres">
      <dgm:prSet presAssocID="{431D5D6B-96A7-4B2A-A543-BCDF596A6D74}" presName="spaceRect" presStyleCnt="0"/>
      <dgm:spPr/>
    </dgm:pt>
    <dgm:pt modelId="{5B0E3E1E-AA78-4462-97DD-C4730BED0584}" type="pres">
      <dgm:prSet presAssocID="{431D5D6B-96A7-4B2A-A543-BCDF596A6D7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42FCF36-DA4C-4E41-B360-D93E77248A36}" srcId="{7180C12E-F918-4155-BCC4-AD21B954E269}" destId="{431D5D6B-96A7-4B2A-A543-BCDF596A6D74}" srcOrd="1" destOrd="0" parTransId="{E3BB7EAB-4DD2-4F2E-BB14-F378C0681639}" sibTransId="{C9043FFE-EDC4-492D-8BD3-D7BD6E7B6413}"/>
    <dgm:cxn modelId="{B651DD43-BEF0-4B6B-BE21-CEA15D088128}" type="presOf" srcId="{1D2007DB-2E69-4365-8270-538F130BDCD4}" destId="{1F618847-BEB5-44F5-95CC-421CF6214433}" srcOrd="0" destOrd="0" presId="urn:microsoft.com/office/officeart/2018/5/layout/IconCircleLabelList"/>
    <dgm:cxn modelId="{572A0270-47F2-4E00-8659-AD18F22F7136}" type="presOf" srcId="{7180C12E-F918-4155-BCC4-AD21B954E269}" destId="{8C683081-8C19-4A20-8032-CE8724341FCA}" srcOrd="0" destOrd="0" presId="urn:microsoft.com/office/officeart/2018/5/layout/IconCircleLabelList"/>
    <dgm:cxn modelId="{9EBEAB87-6B7A-4493-9036-64D4530A9AA2}" srcId="{7180C12E-F918-4155-BCC4-AD21B954E269}" destId="{1D2007DB-2E69-4365-8270-538F130BDCD4}" srcOrd="0" destOrd="0" parTransId="{C22D3FFA-E7CB-433E-A4C8-C9C69C7F2BDE}" sibTransId="{518D8788-7DCE-4242-AFED-F43CD55BC5F6}"/>
    <dgm:cxn modelId="{AC1A4CFD-F789-4470-8E90-400F857DFE87}" type="presOf" srcId="{431D5D6B-96A7-4B2A-A543-BCDF596A6D74}" destId="{5B0E3E1E-AA78-4462-97DD-C4730BED0584}" srcOrd="0" destOrd="0" presId="urn:microsoft.com/office/officeart/2018/5/layout/IconCircleLabelList"/>
    <dgm:cxn modelId="{8770312C-2ED9-40D3-80F1-2F7FC0914A55}" type="presParOf" srcId="{8C683081-8C19-4A20-8032-CE8724341FCA}" destId="{CD2C2469-F89B-4A6B-AFAB-B6F66C8DB4E9}" srcOrd="0" destOrd="0" presId="urn:microsoft.com/office/officeart/2018/5/layout/IconCircleLabelList"/>
    <dgm:cxn modelId="{1A1A5DA2-F9A6-43B7-BF16-BE3AA7F23A7B}" type="presParOf" srcId="{CD2C2469-F89B-4A6B-AFAB-B6F66C8DB4E9}" destId="{83818668-D190-4054-B495-FED4C0CD7178}" srcOrd="0" destOrd="0" presId="urn:microsoft.com/office/officeart/2018/5/layout/IconCircleLabelList"/>
    <dgm:cxn modelId="{914E5C3F-F2D2-4D69-9DDE-E3915B84EF8D}" type="presParOf" srcId="{CD2C2469-F89B-4A6B-AFAB-B6F66C8DB4E9}" destId="{F55AB019-98CD-4C46-A23B-5E89B6C6AAC6}" srcOrd="1" destOrd="0" presId="urn:microsoft.com/office/officeart/2018/5/layout/IconCircleLabelList"/>
    <dgm:cxn modelId="{390459AA-2179-472E-AB7C-0C4B9B3475BB}" type="presParOf" srcId="{CD2C2469-F89B-4A6B-AFAB-B6F66C8DB4E9}" destId="{6D884352-11D0-4C4F-90AD-12ED7B418B4A}" srcOrd="2" destOrd="0" presId="urn:microsoft.com/office/officeart/2018/5/layout/IconCircleLabelList"/>
    <dgm:cxn modelId="{FDF77486-27F3-47A7-933E-258DABE61B39}" type="presParOf" srcId="{CD2C2469-F89B-4A6B-AFAB-B6F66C8DB4E9}" destId="{1F618847-BEB5-44F5-95CC-421CF6214433}" srcOrd="3" destOrd="0" presId="urn:microsoft.com/office/officeart/2018/5/layout/IconCircleLabelList"/>
    <dgm:cxn modelId="{086CCD42-6344-4F5D-A59A-467F08B18352}" type="presParOf" srcId="{8C683081-8C19-4A20-8032-CE8724341FCA}" destId="{3DA56FB2-3367-4A95-AE60-E5A82C74E529}" srcOrd="1" destOrd="0" presId="urn:microsoft.com/office/officeart/2018/5/layout/IconCircleLabelList"/>
    <dgm:cxn modelId="{497F5687-A38E-48C6-9667-904B4876FF8B}" type="presParOf" srcId="{8C683081-8C19-4A20-8032-CE8724341FCA}" destId="{8C81E6F9-D9C1-4B65-9D9C-7AD75E0FC4CF}" srcOrd="2" destOrd="0" presId="urn:microsoft.com/office/officeart/2018/5/layout/IconCircleLabelList"/>
    <dgm:cxn modelId="{B0A2361B-7AD6-4516-92E4-B9C81DFA9613}" type="presParOf" srcId="{8C81E6F9-D9C1-4B65-9D9C-7AD75E0FC4CF}" destId="{1D8A3B1D-BA6D-4490-9E67-CDC2B3B3C9B6}" srcOrd="0" destOrd="0" presId="urn:microsoft.com/office/officeart/2018/5/layout/IconCircleLabelList"/>
    <dgm:cxn modelId="{00BE0B86-037E-4183-80A7-1BD33E1D5EDE}" type="presParOf" srcId="{8C81E6F9-D9C1-4B65-9D9C-7AD75E0FC4CF}" destId="{C40B55F8-5508-4EAE-BAB3-A0A607DF9A19}" srcOrd="1" destOrd="0" presId="urn:microsoft.com/office/officeart/2018/5/layout/IconCircleLabelList"/>
    <dgm:cxn modelId="{A45AB530-9985-45B0-A362-58C4B619D9FD}" type="presParOf" srcId="{8C81E6F9-D9C1-4B65-9D9C-7AD75E0FC4CF}" destId="{E58776CC-1D26-4344-B04B-4AB084A0CAE0}" srcOrd="2" destOrd="0" presId="urn:microsoft.com/office/officeart/2018/5/layout/IconCircleLabelList"/>
    <dgm:cxn modelId="{54F09757-60E9-41B5-A9DE-9033E7A7D932}" type="presParOf" srcId="{8C81E6F9-D9C1-4B65-9D9C-7AD75E0FC4CF}" destId="{5B0E3E1E-AA78-4462-97DD-C4730BED058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18668-D190-4054-B495-FED4C0CD7178}">
      <dsp:nvSpPr>
        <dsp:cNvPr id="0" name=""/>
        <dsp:cNvSpPr/>
      </dsp:nvSpPr>
      <dsp:spPr>
        <a:xfrm>
          <a:off x="2095003" y="398168"/>
          <a:ext cx="2161687" cy="21616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AB019-98CD-4C46-A23B-5E89B6C6AAC6}">
      <dsp:nvSpPr>
        <dsp:cNvPr id="0" name=""/>
        <dsp:cNvSpPr/>
      </dsp:nvSpPr>
      <dsp:spPr>
        <a:xfrm>
          <a:off x="2555690" y="858856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18847-BEB5-44F5-95CC-421CF6214433}">
      <dsp:nvSpPr>
        <dsp:cNvPr id="0" name=""/>
        <dsp:cNvSpPr/>
      </dsp:nvSpPr>
      <dsp:spPr>
        <a:xfrm>
          <a:off x="1403971" y="3233169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GitHub Repository URL</a:t>
          </a:r>
        </a:p>
      </dsp:txBody>
      <dsp:txXfrm>
        <a:off x="1403971" y="3233169"/>
        <a:ext cx="3543750" cy="720000"/>
      </dsp:txXfrm>
    </dsp:sp>
    <dsp:sp modelId="{1D8A3B1D-BA6D-4490-9E67-CDC2B3B3C9B6}">
      <dsp:nvSpPr>
        <dsp:cNvPr id="0" name=""/>
        <dsp:cNvSpPr/>
      </dsp:nvSpPr>
      <dsp:spPr>
        <a:xfrm>
          <a:off x="6258909" y="398168"/>
          <a:ext cx="2161687" cy="21616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B55F8-5508-4EAE-BAB3-A0A607DF9A19}">
      <dsp:nvSpPr>
        <dsp:cNvPr id="0" name=""/>
        <dsp:cNvSpPr/>
      </dsp:nvSpPr>
      <dsp:spPr>
        <a:xfrm>
          <a:off x="6719596" y="858856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E3E1E-AA78-4462-97DD-C4730BED0584}">
      <dsp:nvSpPr>
        <dsp:cNvPr id="0" name=""/>
        <dsp:cNvSpPr/>
      </dsp:nvSpPr>
      <dsp:spPr>
        <a:xfrm>
          <a:off x="5567878" y="3233169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hlinkClick xmlns:r="http://schemas.openxmlformats.org/officeDocument/2006/relationships" r:id="rId5"/>
            </a:rPr>
            <a:t>https://github.com/anitajverma/Applied_Data_Science_Capstone</a:t>
          </a:r>
          <a:r>
            <a:rPr lang="en-US" sz="1100" kern="1200"/>
            <a:t> </a:t>
          </a:r>
        </a:p>
      </dsp:txBody>
      <dsp:txXfrm>
        <a:off x="5567878" y="3233169"/>
        <a:ext cx="354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67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0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57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jverma/Applied_Data_Science_Capstone/blob/main/Week%201%20Introduction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jverma/Applied_Data_Science_Capstone/blob/main/Week%201%20Introduction/Data%20wrangling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itajverma/Applied_Data_Science_Capstone/blob/main/Week%202%20EDA/EDA%20with%20Visualization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jverma/Applied_Data_Science_Capstone/blob/main/Week%202%20EDA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jverma/Applied_Data_Science_Capstone/blob/main/Week%203%20Interactive%20Visual%20Analytics%20and%20Dashboard/Launch%20Sites%20Locations%20Analysi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jverma/Applied_Data_Science_Capstone/blob/main/Week%203%20Interactive%20Visual%20Analytics%20and%20Dashboard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jverma/Applied_Data_Science_Capstone/blob/main/Week%204%20Predictive%20Analysis%20(Classification)/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List_of_Falcon%5C_9%5C_and_Falcon_Heavy_launches?utm_medium=Exinfluencer&amp;utm_source=Exinfluencer&amp;utm_content=000026UJ&amp;utm_term=10006555&amp;utm_id=NA-SkillsNetwork-Channel-SkillsNetworkCoursesIBMDS0321ENSkillsNetwork26802033-2021-01-01" TargetMode="Externa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&#160;https:/en.wikipedia.org/wiki/List_of_Falcon/_9/_and_Falcon_Heavy_launch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tajverma/Applied_Data_Science_Capstone/blob/main/Week%201%20Introductio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856281"/>
            <a:ext cx="2514600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Anita Verma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05-20-2022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6701194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2200">
                <a:latin typeface="Gill Sans Nova"/>
                <a:ea typeface="+mn-lt"/>
                <a:cs typeface="+mn-lt"/>
              </a:rPr>
              <a:t>Data from SpaceX launches can also be obtained from Wikipedia.</a:t>
            </a:r>
            <a:endParaRPr lang="en-US" sz="2200" dirty="0">
              <a:latin typeface="Gill Sans Nova"/>
              <a:ea typeface="+mn-lt"/>
              <a:cs typeface="+mn-lt"/>
            </a:endParaRPr>
          </a:p>
          <a:p>
            <a:r>
              <a:rPr lang="en-US" sz="2200">
                <a:latin typeface="Gill Sans Nova"/>
                <a:ea typeface="+mn-lt"/>
                <a:cs typeface="+mn-lt"/>
              </a:rPr>
              <a:t>Data are downloaded from Wikipedia according to the flowchart and then persisted.</a:t>
            </a:r>
            <a:endParaRPr lang="en-US">
              <a:latin typeface="Calibri" panose="020F0502020204030204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  <a:p>
            <a:pPr>
              <a:buFont typeface="Arial"/>
            </a:pPr>
            <a:r>
              <a:rPr lang="en-US" sz="2000">
                <a:ea typeface="+mn-lt"/>
                <a:cs typeface="+mn-lt"/>
              </a:rPr>
              <a:t> Source code: </a:t>
            </a:r>
          </a:p>
          <a:p>
            <a:pPr marL="0" indent="0">
              <a:buNone/>
            </a:pPr>
            <a:r>
              <a:rPr lang="en-US" sz="1800" dirty="0">
                <a:latin typeface="Gill Sans Nova"/>
                <a:ea typeface="+mn-lt"/>
                <a:cs typeface="+mn-lt"/>
                <a:hlinkClick r:id="rId3"/>
              </a:rPr>
              <a:t>https://github.com/anitajverma/Applied_Data_Science_Capstone/blob/main/Week%201%20Introduction/Data%20Collection%20with%20Web%20Scraping.ipynb</a:t>
            </a:r>
            <a:r>
              <a:rPr lang="en-US" sz="1800" dirty="0">
                <a:latin typeface="Gill Sans Nova"/>
                <a:ea typeface="+mn-lt"/>
                <a:cs typeface="+mn-lt"/>
              </a:rPr>
              <a:t>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72F89C14-97AA-FF8C-BF52-AD6DDFDDB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499" y="1787463"/>
            <a:ext cx="2743200" cy="4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71456"/>
            <a:ext cx="9705454" cy="497381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Initially some Exploratory Data Analysis (EDA) was performed on the dataset.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Gill Sans Nova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 Then the summaries launches per site, occurrences of each orbit and occurrences of mission outcome per orbit type were calculated.</a:t>
            </a:r>
            <a:endParaRPr lang="en-US" sz="2200">
              <a:latin typeface="Gill Sans Nova"/>
              <a:cs typeface="Calibri" panose="020F0502020204030204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 Finally, the landing outcome label was created from Outcome column.</a:t>
            </a:r>
            <a:endParaRPr lang="en-US" sz="2200" dirty="0">
              <a:latin typeface="Gill Sans Nova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sz="2000" dirty="0">
                <a:latin typeface="Gill Sans Nova"/>
                <a:cs typeface="Calibri"/>
              </a:rPr>
              <a:t> Source code: </a:t>
            </a:r>
            <a:endParaRPr lang="en-US" sz="200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dirty="0">
                <a:latin typeface="Gill Sans Nova"/>
                <a:ea typeface="+mn-lt"/>
                <a:cs typeface="+mn-lt"/>
                <a:hlinkClick r:id="rId3"/>
              </a:rPr>
              <a:t>https://github.com/anitajverma/Applied_Data_Science_Capstone/blob/main/Week%201%20Introduction/Data%20wrangling%20.ipynb</a:t>
            </a:r>
            <a:r>
              <a:rPr lang="en-US" sz="1800" dirty="0">
                <a:latin typeface="Gill Sans Nova"/>
                <a:ea typeface="+mn-lt"/>
                <a:cs typeface="+mn-lt"/>
              </a:rPr>
              <a:t> </a:t>
            </a:r>
          </a:p>
          <a:p>
            <a:endParaRPr lang="en-US" dirty="0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E78EBAE6-7BA5-D9CF-1532-962596C32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2" y="3278404"/>
            <a:ext cx="8603087" cy="152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5616" y="1439259"/>
            <a:ext cx="11301785" cy="473770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latin typeface="Gill Sans Nova"/>
                <a:ea typeface="+mn-lt"/>
                <a:cs typeface="+mn-lt"/>
              </a:rPr>
              <a:t>To explore data, scatterplots and bar plots were used to visualize the relationship between pair of features: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>
                <a:latin typeface="Calibri"/>
                <a:ea typeface="+mn-lt"/>
                <a:cs typeface="+mn-lt"/>
              </a:rPr>
              <a:t>       </a:t>
            </a:r>
            <a:r>
              <a:rPr lang="en-US" sz="2000" dirty="0">
                <a:latin typeface="Gill Sans Nova"/>
                <a:ea typeface="+mn-lt"/>
                <a:cs typeface="+mn-lt"/>
              </a:rPr>
              <a:t>• Payload Mass X Flight Number, Launch Site X Flight Number, </a:t>
            </a:r>
            <a:endParaRPr lang="en-US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dirty="0">
                <a:latin typeface="Gill Sans Nova"/>
                <a:ea typeface="+mn-lt"/>
                <a:cs typeface="+mn-lt"/>
              </a:rPr>
              <a:t>         Launch Site X  Payload Mass, Orbit and Flight Number, Payload and Orbit.</a:t>
            </a:r>
            <a:endParaRPr lang="en-US" dirty="0">
              <a:latin typeface="Gill Sans Nova"/>
              <a:cs typeface="Calibri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9EB1D23-9CBE-7D53-B181-989EC347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60" y="3109835"/>
            <a:ext cx="10985677" cy="2205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2DD5B5-4DC5-1C1E-2F67-A62B700185A2}"/>
              </a:ext>
            </a:extLst>
          </p:cNvPr>
          <p:cNvSpPr txBox="1"/>
          <p:nvPr/>
        </p:nvSpPr>
        <p:spPr>
          <a:xfrm>
            <a:off x="1139781" y="5357610"/>
            <a:ext cx="9772917" cy="1650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Gill Sans Nova"/>
                <a:ea typeface="+mn-lt"/>
                <a:cs typeface="+mn-lt"/>
              </a:rPr>
              <a:t> Source code: 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Gill Sans Nova"/>
                <a:ea typeface="+mn-lt"/>
                <a:cs typeface="+mn-lt"/>
                <a:hlinkClick r:id="rId4"/>
              </a:rPr>
              <a:t>https://github.com/anitajverma/Applied_Data_Science_Capstone/blob/main/Week%202%20EDA/EDA%20with%20Visualization.ipynb</a:t>
            </a:r>
            <a:r>
              <a:rPr lang="en-US" dirty="0">
                <a:latin typeface="Gill Sans Nova"/>
                <a:ea typeface="+mn-lt"/>
                <a:cs typeface="+mn-lt"/>
              </a:rPr>
              <a:t> 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6349" y="1355815"/>
            <a:ext cx="9799250" cy="48020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dirty="0">
                <a:latin typeface="Gill Sans Nova"/>
                <a:ea typeface="+mn-lt"/>
                <a:cs typeface="+mn-lt"/>
              </a:rPr>
              <a:t>The following SQL queries were performed:</a:t>
            </a:r>
            <a:endParaRPr lang="en-US" sz="1800" dirty="0">
              <a:latin typeface="Gill Sans Nova"/>
              <a:cs typeface="Calibri"/>
            </a:endParaRPr>
          </a:p>
          <a:p>
            <a:pPr marL="0" indent="0">
              <a:buNone/>
            </a:pPr>
            <a:endParaRPr lang="en-US" sz="900" dirty="0">
              <a:latin typeface="Gill Sans Nova"/>
              <a:ea typeface="+mn-lt"/>
              <a:cs typeface="+mn-lt"/>
            </a:endParaRP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Names of the unique launch sites in the space mission.</a:t>
            </a:r>
            <a:endParaRPr lang="en-US" sz="1800" dirty="0">
              <a:latin typeface="Gill Sans Nova"/>
            </a:endParaRP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Top 5 launch sites whose name begin with the string 'CCA’.</a:t>
            </a:r>
            <a:endParaRPr lang="en-US" sz="1800" dirty="0">
              <a:latin typeface="Gill Sans Nova"/>
            </a:endParaRP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Total payload mass carried by boosters launched by NASA (CRS).</a:t>
            </a: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Average payload mass carried by booster version F9 v1.1.</a:t>
            </a:r>
            <a:endParaRPr lang="en-US" sz="1800" dirty="0">
              <a:latin typeface="Gill Sans Nova"/>
            </a:endParaRP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Date when the first successful landing outcome in ground pad was achieved.</a:t>
            </a:r>
            <a:endParaRPr lang="en-US" sz="1800" dirty="0">
              <a:latin typeface="Gill Sans Nova"/>
            </a:endParaRP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Names of the boosters which have success in drone ship and have payload mass between 4000 and 6000 kg.</a:t>
            </a: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Total number of successful and failure mission outcomes.</a:t>
            </a:r>
            <a:endParaRPr lang="en-US" sz="1800" dirty="0">
              <a:latin typeface="Gill Sans Nova"/>
            </a:endParaRP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Names of the booster versions which have carried the maximum payload mass.</a:t>
            </a:r>
            <a:endParaRPr lang="en-US" sz="1800" dirty="0">
              <a:latin typeface="Gill Sans Nova"/>
            </a:endParaRP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Failed landing outcomes in drone ship, their booster versions, and launch site names for in year 2015.</a:t>
            </a:r>
          </a:p>
          <a:p>
            <a:pPr lvl="1"/>
            <a:r>
              <a:rPr lang="en-US" sz="1800" dirty="0">
                <a:latin typeface="Gill Sans Nova"/>
                <a:ea typeface="+mn-lt"/>
                <a:cs typeface="+mn-lt"/>
              </a:rPr>
              <a:t> Rank of the count of landing outcomes (such as Failure (drone ship) or Success (ground pad)) between the date 2010-06-04 and 2017-03-20.</a:t>
            </a:r>
            <a:endParaRPr lang="en-US" sz="1800" dirty="0">
              <a:latin typeface="Gill Sans Nova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Gill Sans Nova"/>
                <a:ea typeface="+mn-lt"/>
                <a:cs typeface="+mn-lt"/>
              </a:rPr>
              <a:t>Source code: </a:t>
            </a:r>
            <a:r>
              <a:rPr lang="en-US" sz="1600" dirty="0">
                <a:latin typeface="Gill Sans Nova"/>
                <a:ea typeface="+mn-lt"/>
                <a:cs typeface="+mn-lt"/>
                <a:hlinkClick r:id="rId3"/>
              </a:rPr>
              <a:t>https://github.com/anitajverma/Applied_Data_Science_Capstone/blob/main/Week%202%20EDA/EDA%20with%20SQL.ipynb</a:t>
            </a:r>
            <a:r>
              <a:rPr lang="en-US" sz="1600" dirty="0">
                <a:latin typeface="Gill Sans Nova"/>
                <a:ea typeface="+mn-lt"/>
                <a:cs typeface="+mn-lt"/>
              </a:rPr>
              <a:t> 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92096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Gill Sans Nova"/>
              <a:cs typeface="Calibri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Markers, circles, lines and marker clusters were used with Folium Maps </a:t>
            </a:r>
            <a:r>
              <a:rPr lang="en-US" sz="900" dirty="0">
                <a:latin typeface="Gill Sans Nova"/>
                <a:ea typeface="+mn-lt"/>
                <a:cs typeface="+mn-lt"/>
              </a:rPr>
              <a:t> </a:t>
            </a:r>
            <a:endParaRPr lang="en-US" dirty="0">
              <a:latin typeface="Gill Sans Nova"/>
              <a:ea typeface="+mn-lt"/>
              <a:cs typeface="+mn-lt"/>
            </a:endParaRPr>
          </a:p>
          <a:p>
            <a:endParaRPr lang="en-US" sz="900" dirty="0">
              <a:latin typeface="Gill Sans Nova"/>
              <a:ea typeface="+mn-lt"/>
              <a:cs typeface="+mn-lt"/>
            </a:endParaRPr>
          </a:p>
          <a:p>
            <a:pPr lvl="1"/>
            <a:r>
              <a:rPr lang="en-US" sz="1900" dirty="0">
                <a:latin typeface="Gill Sans Nova"/>
                <a:ea typeface="+mn-lt"/>
                <a:cs typeface="+mn-lt"/>
              </a:rPr>
              <a:t>Markers indicate points like launch sites.</a:t>
            </a:r>
            <a:endParaRPr lang="en-US" sz="1900">
              <a:latin typeface="Gill Sans Nova"/>
              <a:cs typeface="Calibri"/>
            </a:endParaRPr>
          </a:p>
          <a:p>
            <a:pPr lvl="1"/>
            <a:r>
              <a:rPr lang="en-US" sz="1900" dirty="0">
                <a:latin typeface="Gill Sans Nova"/>
                <a:ea typeface="+mn-lt"/>
                <a:cs typeface="+mn-lt"/>
              </a:rPr>
              <a:t>Circles indicate highlighted areas around specific coordinates, like NASA Johnson Space Center.</a:t>
            </a:r>
            <a:endParaRPr lang="en-US" sz="1900" dirty="0">
              <a:latin typeface="Gill Sans Nova"/>
              <a:cs typeface="Calibri" panose="020F0502020204030204"/>
            </a:endParaRPr>
          </a:p>
          <a:p>
            <a:pPr lvl="1"/>
            <a:r>
              <a:rPr lang="en-US" sz="1900" dirty="0">
                <a:latin typeface="Gill Sans Nova"/>
                <a:ea typeface="+mn-lt"/>
                <a:cs typeface="+mn-lt"/>
              </a:rPr>
              <a:t>Marker clusters indicate groups of events in each coordinate, like launches in a launch site.</a:t>
            </a:r>
            <a:endParaRPr lang="en-US" sz="1900">
              <a:latin typeface="Gill Sans Nova"/>
              <a:cs typeface="Calibri" panose="020F0502020204030204"/>
            </a:endParaRPr>
          </a:p>
          <a:p>
            <a:pPr lvl="1"/>
            <a:r>
              <a:rPr lang="en-US" sz="1900" dirty="0">
                <a:latin typeface="Gill Sans Nova"/>
                <a:ea typeface="+mn-lt"/>
                <a:cs typeface="+mn-lt"/>
              </a:rPr>
              <a:t>Lines are used to indicate distances between two coordinates.</a:t>
            </a:r>
            <a:endParaRPr lang="en-US" sz="1800">
              <a:latin typeface="Gill Sans Nova"/>
              <a:cs typeface="Calibri" panose="020F0502020204030204"/>
            </a:endParaRPr>
          </a:p>
          <a:p>
            <a:pPr marL="0" indent="0">
              <a:buNone/>
            </a:pPr>
            <a:endParaRPr lang="en-US" sz="2000" dirty="0">
              <a:latin typeface="Gill Sans Nova"/>
              <a:cs typeface="Calibri"/>
            </a:endParaRPr>
          </a:p>
          <a:p>
            <a:pPr marL="0" indent="0">
              <a:buNone/>
            </a:pPr>
            <a:endParaRPr lang="en-US" sz="2000" dirty="0">
              <a:latin typeface="Gill Sans Nova"/>
              <a:ea typeface="+mn-lt"/>
              <a:cs typeface="+mn-lt"/>
            </a:endParaRPr>
          </a:p>
          <a:p>
            <a:r>
              <a:rPr lang="en-US" sz="2000" dirty="0">
                <a:latin typeface="Gill Sans Nova"/>
                <a:ea typeface="+mn-lt"/>
                <a:cs typeface="+mn-lt"/>
              </a:rPr>
              <a:t>Source code: </a:t>
            </a:r>
            <a:r>
              <a:rPr lang="en-US" sz="1800" dirty="0">
                <a:latin typeface="Gill Sans Nova"/>
                <a:ea typeface="+mn-lt"/>
                <a:cs typeface="+mn-lt"/>
                <a:hlinkClick r:id="rId3"/>
              </a:rPr>
              <a:t>https://github.com/anitajverma/Applied_Data_Science_Capstone/blob/main/Week%203%20Interactive%20Visual%20Analytics%20and%20Dashboard/Launch%20Sites%20Locations%20Analysis%20with%20Folium.ipynb</a:t>
            </a:r>
            <a:r>
              <a:rPr lang="en-US" sz="1800" dirty="0">
                <a:latin typeface="Gill Sans Nova"/>
                <a:ea typeface="+mn-lt"/>
                <a:cs typeface="+mn-lt"/>
              </a:rPr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7081" y="1568048"/>
            <a:ext cx="9788518" cy="46089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The following graphs and plots were used to visualize data</a:t>
            </a:r>
            <a:endParaRPr lang="en-US" sz="2400">
              <a:cs typeface="Calibri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Percentage of launches by site</a:t>
            </a:r>
            <a:endParaRPr lang="en-US" sz="2000">
              <a:cs typeface="Calibri"/>
            </a:endParaRPr>
          </a:p>
          <a:p>
            <a:pPr lvl="1"/>
            <a:r>
              <a:rPr lang="en-US" sz="2000" dirty="0">
                <a:ea typeface="+mn-lt"/>
                <a:cs typeface="+mn-lt"/>
              </a:rPr>
              <a:t>Payload range</a:t>
            </a:r>
            <a:endParaRPr lang="en-US" sz="2000"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This combination allowed to quickly analyze the relation between payloads and launch sites, helping to identify where is best place to launch according to payloads.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pPr marL="0" indent="0">
              <a:buNone/>
            </a:pPr>
            <a:endParaRPr lang="en-US" sz="22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Source code: </a:t>
            </a:r>
            <a:r>
              <a:rPr lang="en-US" sz="1800" dirty="0">
                <a:ea typeface="+mn-lt"/>
                <a:cs typeface="+mn-lt"/>
                <a:hlinkClick r:id="rId3"/>
              </a:rPr>
              <a:t>https://github.com/anitajverma/Applied_Data_Science_Capstone/blob/main/Week%203%20Interactive%20Visual%20Analytics%20and%20Dashboard/spacex_dash_app.py</a:t>
            </a:r>
            <a:r>
              <a:rPr lang="en-US" sz="1800" dirty="0">
                <a:ea typeface="+mn-lt"/>
                <a:cs typeface="+mn-lt"/>
              </a:rPr>
              <a:t> </a:t>
            </a:r>
          </a:p>
          <a:p>
            <a:endParaRPr lang="en-US" sz="24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419" y="1589513"/>
            <a:ext cx="9842180" cy="45874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r>
              <a:rPr lang="en-US" sz="2200" dirty="0">
                <a:ea typeface="+mn-lt"/>
                <a:cs typeface="+mn-lt"/>
              </a:rPr>
              <a:t>Four classification models were compared: logistic regression, support vector machine, decision tree and k nearest neighbors.</a:t>
            </a:r>
            <a:endParaRPr lang="en-US">
              <a:cs typeface="Calibri" panose="020F0502020204030204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Source code:  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  <a:hlinkClick r:id="rId3"/>
              </a:rPr>
              <a:t>https://github.com/anitajverma/Applied_Data_Science_Capstone/blob/main/Week%204%20Predictive%20Analysis%20(Classification)/Machine%20Learning%20Prediction.ipynb</a:t>
            </a:r>
            <a:r>
              <a:rPr lang="en-US" sz="1800" dirty="0">
                <a:ea typeface="+mn-lt"/>
                <a:cs typeface="+mn-lt"/>
              </a:rPr>
              <a:t> </a:t>
            </a:r>
            <a:endParaRPr lang="en-US" sz="1800" dirty="0"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5B250A-956A-8440-66FC-C1221F2E7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35" y="2752787"/>
            <a:ext cx="8564181" cy="17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18373" y="1084913"/>
            <a:ext cx="10213315" cy="4933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Gill Sans Nova"/>
              </a:rPr>
              <a:t>Exploratory data analysis results:</a:t>
            </a:r>
            <a:endParaRPr lang="en-US" sz="2400">
              <a:solidFill>
                <a:schemeClr val="tx1"/>
              </a:solidFill>
              <a:latin typeface="Gill Sans Nova"/>
            </a:endParaRPr>
          </a:p>
          <a:p>
            <a:pPr lvl="1"/>
            <a:r>
              <a:rPr lang="en-US" sz="2100" dirty="0">
                <a:solidFill>
                  <a:schemeClr val="tx1"/>
                </a:solidFill>
                <a:latin typeface="Gill Sans Nova"/>
              </a:rPr>
              <a:t>Space X uses 4 different launch sites.</a:t>
            </a:r>
          </a:p>
          <a:p>
            <a:pPr lvl="1"/>
            <a:r>
              <a:rPr lang="en-US" sz="2100" dirty="0">
                <a:solidFill>
                  <a:schemeClr val="tx1"/>
                </a:solidFill>
                <a:latin typeface="Gill Sans Nova"/>
              </a:rPr>
              <a:t>The first launches were done to Space X itself and NASA.</a:t>
            </a:r>
          </a:p>
          <a:p>
            <a:pPr lvl="1"/>
            <a:r>
              <a:rPr lang="en-US" sz="2100" dirty="0">
                <a:solidFill>
                  <a:schemeClr val="tx1"/>
                </a:solidFill>
                <a:latin typeface="Gill Sans Nova"/>
              </a:rPr>
              <a:t>The average payload of F9 v1.1 booster is 2,928 kg.</a:t>
            </a:r>
          </a:p>
          <a:p>
            <a:pPr lvl="1"/>
            <a:r>
              <a:rPr lang="en-US" sz="2100" dirty="0">
                <a:solidFill>
                  <a:schemeClr val="tx1"/>
                </a:solidFill>
                <a:latin typeface="Gill Sans Nova"/>
              </a:rPr>
              <a:t>The first success landing outcome happened in 2015 five year after the first launch.</a:t>
            </a:r>
          </a:p>
          <a:p>
            <a:pPr lvl="1"/>
            <a:r>
              <a:rPr lang="en-US" sz="2100" dirty="0">
                <a:solidFill>
                  <a:schemeClr val="tx1"/>
                </a:solidFill>
                <a:latin typeface="Gill Sans Nova"/>
              </a:rPr>
              <a:t>Many Falcon 9 booster versions were successful at landing in drone ships having payload above the average.</a:t>
            </a:r>
          </a:p>
          <a:p>
            <a:pPr lvl="1"/>
            <a:r>
              <a:rPr lang="en-US" sz="2100" dirty="0">
                <a:solidFill>
                  <a:schemeClr val="tx1"/>
                </a:solidFill>
                <a:latin typeface="Gill Sans Nova"/>
              </a:rPr>
              <a:t>Almost 100% of mission outcomes were successful.</a:t>
            </a:r>
          </a:p>
          <a:p>
            <a:pPr lvl="1"/>
            <a:r>
              <a:rPr lang="en-US" sz="2100" dirty="0">
                <a:solidFill>
                  <a:schemeClr val="tx1"/>
                </a:solidFill>
                <a:latin typeface="Gill Sans Nova"/>
              </a:rPr>
              <a:t>Two booster versions failed at landing in drone ships in 2015: F9 v1.1 B1012 and F9 v1.1 B1015.</a:t>
            </a:r>
          </a:p>
          <a:p>
            <a:pPr lvl="1"/>
            <a:r>
              <a:rPr lang="en-US" sz="2100" dirty="0">
                <a:solidFill>
                  <a:schemeClr val="tx1"/>
                </a:solidFill>
                <a:latin typeface="Gill Sans Nova"/>
              </a:rPr>
              <a:t>The number of landing outcomes became as better as years passed.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18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18373" y="1084913"/>
            <a:ext cx="10213315" cy="22542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  <a:latin typeface="Gill Sans Nova"/>
              </a:rPr>
              <a:t>Using interactive analytics was possible to identify that launch sites use to be in safety places, near sea, for example and have a good logistic infrastructure around.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00000"/>
                </a:solidFill>
                <a:latin typeface="Gill Sans Nova"/>
              </a:rPr>
              <a:t>Most launches happens at east coast launch sites.</a:t>
            </a:r>
          </a:p>
          <a:p>
            <a:pPr lvl="1"/>
            <a:endParaRPr lang="en-US" sz="18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Map&#10;&#10;Description automatically generated">
            <a:extLst>
              <a:ext uri="{FF2B5EF4-FFF2-40B4-BE49-F238E27FC236}">
                <a16:creationId xmlns:a16="http://schemas.microsoft.com/office/drawing/2014/main" id="{89E1A1E7-4702-16C8-47D1-FA480A72A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0" y="3373246"/>
            <a:ext cx="5520041" cy="2648379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AB290CEA-F87F-12D4-4717-A7C229CBE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973" y="3337409"/>
            <a:ext cx="4755354" cy="27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18373" y="1084913"/>
            <a:ext cx="10213315" cy="49331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latin typeface="Gill Sans Nova"/>
              </a:rPr>
              <a:t>Predictive Analysis showed that Decision Tree Classifier is the best model to predict successful landings, having accuracy over 87% .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180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9980325-31FF-DDF5-E2E4-BCE40789B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306" y="2857883"/>
            <a:ext cx="5231605" cy="37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3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3988" y="1349062"/>
            <a:ext cx="10768772" cy="48311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CA" sz="2200" dirty="0">
              <a:ea typeface="+mn-lt"/>
              <a:cs typeface="+mn-lt"/>
            </a:endParaRPr>
          </a:p>
          <a:p>
            <a:endParaRPr lang="en-CA" sz="2200" dirty="0">
              <a:ea typeface="+mn-lt"/>
              <a:cs typeface="+mn-lt"/>
            </a:endParaRPr>
          </a:p>
          <a:p>
            <a:endParaRPr lang="en-CA" sz="2200" dirty="0">
              <a:ea typeface="+mn-lt"/>
              <a:cs typeface="+mn-lt"/>
            </a:endParaRPr>
          </a:p>
          <a:p>
            <a:endParaRPr lang="en-CA" sz="2200" dirty="0">
              <a:ea typeface="+mn-lt"/>
              <a:cs typeface="+mn-lt"/>
            </a:endParaRPr>
          </a:p>
          <a:p>
            <a:endParaRPr lang="en-CA" sz="2200" dirty="0">
              <a:ea typeface="+mn-lt"/>
              <a:cs typeface="+mn-lt"/>
            </a:endParaRPr>
          </a:p>
          <a:p>
            <a:endParaRPr lang="en-CA" sz="2200" dirty="0">
              <a:ea typeface="+mn-lt"/>
              <a:cs typeface="+mn-lt"/>
            </a:endParaRPr>
          </a:p>
          <a:p>
            <a:endParaRPr lang="en-CA" sz="2200" dirty="0">
              <a:ea typeface="+mn-lt"/>
              <a:cs typeface="+mn-lt"/>
            </a:endParaRPr>
          </a:p>
          <a:p>
            <a:r>
              <a:rPr lang="en-CA" sz="2200" dirty="0">
                <a:latin typeface="Gill Sans Nova"/>
                <a:ea typeface="+mn-lt"/>
                <a:cs typeface="+mn-lt"/>
              </a:rPr>
              <a:t>According to the plot above, it’s possible to verify that the best launch site nowadays is CCAF5 SLC 40, where most of recent launches were successful</a:t>
            </a:r>
            <a:endParaRPr lang="en-CA" sz="2200">
              <a:latin typeface="Gill Sans Nova"/>
              <a:cs typeface="Calibri" panose="020F0502020204030204"/>
            </a:endParaRPr>
          </a:p>
          <a:p>
            <a:r>
              <a:rPr lang="en-CA" sz="2200" dirty="0">
                <a:latin typeface="Gill Sans Nova"/>
                <a:ea typeface="+mn-lt"/>
                <a:cs typeface="+mn-lt"/>
              </a:rPr>
              <a:t>In second place VAFB SLC 4E and third place KSC LC 39A.</a:t>
            </a:r>
            <a:endParaRPr lang="en-US" sz="2200">
              <a:latin typeface="Gill Sans Nov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latin typeface="Gill Sans Nova"/>
                <a:ea typeface="+mn-lt"/>
                <a:cs typeface="+mn-lt"/>
              </a:rPr>
              <a:t>It’s also possible to see that the general success rate improved over time.</a:t>
            </a:r>
            <a:endParaRPr lang="en-US" sz="2200" dirty="0">
              <a:latin typeface="Gill Sans Nov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27CB352-5B65-7ADE-79DE-95070EF9E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1549130"/>
            <a:ext cx="11926272" cy="260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43476"/>
            <a:ext cx="10694987" cy="46807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CA" sz="2200" dirty="0">
              <a:latin typeface="Gill Sans Nova"/>
              <a:ea typeface="+mn-lt"/>
              <a:cs typeface="+mn-lt"/>
            </a:endParaRPr>
          </a:p>
          <a:p>
            <a:endParaRPr lang="en-CA" sz="2200" dirty="0">
              <a:latin typeface="Gill Sans Nova"/>
              <a:ea typeface="+mn-lt"/>
              <a:cs typeface="+mn-lt"/>
            </a:endParaRPr>
          </a:p>
          <a:p>
            <a:endParaRPr lang="en-CA" sz="2200" dirty="0">
              <a:latin typeface="Gill Sans Nova"/>
              <a:ea typeface="+mn-lt"/>
              <a:cs typeface="+mn-lt"/>
            </a:endParaRPr>
          </a:p>
          <a:p>
            <a:endParaRPr lang="en-CA" sz="2200" dirty="0">
              <a:latin typeface="Gill Sans Nova"/>
              <a:ea typeface="+mn-lt"/>
              <a:cs typeface="+mn-lt"/>
            </a:endParaRPr>
          </a:p>
          <a:p>
            <a:endParaRPr lang="en-CA" sz="2200" dirty="0">
              <a:latin typeface="Gill Sans Nova"/>
              <a:ea typeface="+mn-lt"/>
              <a:cs typeface="+mn-lt"/>
            </a:endParaRPr>
          </a:p>
          <a:p>
            <a:endParaRPr lang="en-CA" sz="2200" dirty="0">
              <a:latin typeface="Gill Sans Nova"/>
              <a:ea typeface="+mn-lt"/>
              <a:cs typeface="+mn-lt"/>
            </a:endParaRPr>
          </a:p>
          <a:p>
            <a:endParaRPr lang="en-CA" sz="2200" dirty="0">
              <a:latin typeface="Gill Sans Nova"/>
              <a:ea typeface="+mn-lt"/>
              <a:cs typeface="+mn-lt"/>
            </a:endParaRPr>
          </a:p>
          <a:p>
            <a:endParaRPr lang="en-CA" sz="2200" dirty="0">
              <a:latin typeface="Gill Sans Nova"/>
              <a:ea typeface="+mn-lt"/>
              <a:cs typeface="+mn-lt"/>
            </a:endParaRPr>
          </a:p>
          <a:p>
            <a:r>
              <a:rPr lang="en-CA" sz="2200" dirty="0">
                <a:latin typeface="Gill Sans Nova"/>
                <a:ea typeface="+mn-lt"/>
                <a:cs typeface="+mn-lt"/>
              </a:rPr>
              <a:t>Payloads over 9,000kg (about the weight of a school bus) have excellent success rate</a:t>
            </a:r>
            <a:endParaRPr lang="en-CA" sz="2200" dirty="0">
              <a:latin typeface="Gill Sans Nova"/>
              <a:cs typeface="Calibri"/>
            </a:endParaRPr>
          </a:p>
          <a:p>
            <a:r>
              <a:rPr lang="en-CA" sz="2200" dirty="0">
                <a:latin typeface="Gill Sans Nova"/>
                <a:ea typeface="+mn-lt"/>
                <a:cs typeface="+mn-lt"/>
              </a:rPr>
              <a:t>Payloads over 12,000kg seems to be possible only on CCAFS SLC 40 and KSC LC 39A launch sites.</a:t>
            </a:r>
            <a:endParaRPr lang="en-US" sz="2200">
              <a:latin typeface="Gill Sans Nova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8EDE0DB-A410-7E85-300F-CD84D67F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" y="1652578"/>
            <a:ext cx="12065792" cy="292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846001"/>
            <a:ext cx="6261167" cy="43052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342900" indent="-342900"/>
            <a:r>
              <a:rPr lang="en-US" sz="2400" dirty="0">
                <a:latin typeface="Gill Sans Nova"/>
                <a:ea typeface="+mn-lt"/>
                <a:cs typeface="+mn-lt"/>
              </a:rPr>
              <a:t>The biggest success rates happens to orbits:</a:t>
            </a:r>
          </a:p>
          <a:p>
            <a:pPr lvl="1"/>
            <a:r>
              <a:rPr lang="en-US" sz="2000" dirty="0">
                <a:latin typeface="Gill Sans Nova"/>
                <a:ea typeface="+mn-lt"/>
                <a:cs typeface="+mn-lt"/>
              </a:rPr>
              <a:t>ES-L1</a:t>
            </a:r>
            <a:endParaRPr lang="en-US" sz="2000" dirty="0">
              <a:latin typeface="Gill Sans Nova"/>
              <a:cs typeface="Calibri"/>
            </a:endParaRPr>
          </a:p>
          <a:p>
            <a:pPr lvl="1"/>
            <a:r>
              <a:rPr lang="en-US" sz="2000" dirty="0">
                <a:latin typeface="Gill Sans Nova"/>
                <a:ea typeface="+mn-lt"/>
                <a:cs typeface="+mn-lt"/>
              </a:rPr>
              <a:t>GEO</a:t>
            </a:r>
            <a:endParaRPr lang="en-US" sz="2000">
              <a:latin typeface="Gill Sans Nova"/>
              <a:cs typeface="Calibri"/>
            </a:endParaRPr>
          </a:p>
          <a:p>
            <a:pPr lvl="1"/>
            <a:r>
              <a:rPr lang="en-US" sz="2000" dirty="0">
                <a:latin typeface="Gill Sans Nova"/>
                <a:ea typeface="+mn-lt"/>
                <a:cs typeface="+mn-lt"/>
              </a:rPr>
              <a:t>HEO</a:t>
            </a:r>
            <a:endParaRPr lang="en-US" sz="2000">
              <a:latin typeface="Gill Sans Nova"/>
              <a:cs typeface="Calibri"/>
            </a:endParaRPr>
          </a:p>
          <a:p>
            <a:pPr lvl="1"/>
            <a:r>
              <a:rPr lang="en-US" sz="2000" dirty="0">
                <a:latin typeface="Gill Sans Nova"/>
                <a:ea typeface="+mn-lt"/>
                <a:cs typeface="+mn-lt"/>
              </a:rPr>
              <a:t>SSO</a:t>
            </a:r>
            <a:endParaRPr lang="en-US" sz="2000">
              <a:latin typeface="Gill Sans Nova"/>
              <a:cs typeface="Calibri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Followed by:</a:t>
            </a:r>
            <a:endParaRPr lang="en-US" sz="2400" dirty="0">
              <a:latin typeface="Gill Sans Nova"/>
            </a:endParaRPr>
          </a:p>
          <a:p>
            <a:pPr lvl="1"/>
            <a:r>
              <a:rPr lang="en-US" sz="2000" dirty="0">
                <a:latin typeface="Gill Sans Nova"/>
                <a:ea typeface="+mn-lt"/>
                <a:cs typeface="+mn-lt"/>
              </a:rPr>
              <a:t>VLEO (above 80%)</a:t>
            </a:r>
            <a:endParaRPr lang="en-US" sz="2000">
              <a:latin typeface="Gill Sans Nova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Gill Sans Nova"/>
                <a:ea typeface="+mn-lt"/>
                <a:cs typeface="+mn-lt"/>
              </a:rPr>
              <a:t>LEO (above 70%).</a:t>
            </a:r>
            <a:endParaRPr lang="en-US" sz="2000" dirty="0">
              <a:latin typeface="Gill Sans Nova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68E7CD4-9D16-4C8D-357A-BD526E18B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374228"/>
            <a:ext cx="5115059" cy="344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3672" y="1350686"/>
            <a:ext cx="10468267" cy="468091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Apparently, success rate improved over time to all orbits.</a:t>
            </a:r>
            <a:endParaRPr lang="en-US">
              <a:latin typeface="Gill Sans Nova"/>
              <a:cs typeface="Calibri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VLEO orbit seems a new business opportunity, due to recent increase of its frequency.</a:t>
            </a:r>
            <a:endParaRPr lang="en-US">
              <a:latin typeface="Gill Sans Nova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91647E6-EE6D-A82E-0F89-86CC97201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7" y="1570910"/>
            <a:ext cx="11932645" cy="28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7815" y="1381260"/>
            <a:ext cx="10682912" cy="48526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Apparently, there is no relation between payload and success rate to orbit GTO.</a:t>
            </a:r>
            <a:endParaRPr lang="en-US" dirty="0">
              <a:latin typeface="Gill Sans Nova"/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ISS orbit has the widest range of payload and a good rate of success.</a:t>
            </a:r>
            <a:endParaRPr lang="en-US">
              <a:latin typeface="Gill Sans Nov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Gill Sans Nova"/>
                <a:ea typeface="+mn-lt"/>
                <a:cs typeface="+mn-lt"/>
              </a:rPr>
              <a:t>There are few launches to the orbits SO and GEO.</a:t>
            </a:r>
            <a:endParaRPr lang="en-US" dirty="0">
              <a:latin typeface="Gill Sans Nov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B7C5119-6A10-F4F9-5701-68668885A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13" y="1710766"/>
            <a:ext cx="11618390" cy="26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962434"/>
            <a:ext cx="5059139" cy="39189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The success rate started increasing in 2013 and kept until 2020. </a:t>
            </a:r>
            <a:r>
              <a:rPr lang="en-US" sz="800" dirty="0">
                <a:latin typeface="Gill Sans Nova"/>
                <a:ea typeface="+mn-lt"/>
                <a:cs typeface="+mn-lt"/>
              </a:rPr>
              <a:t> </a:t>
            </a:r>
            <a:endParaRPr lang="en-US" dirty="0">
              <a:latin typeface="Gill Sans Nova"/>
              <a:cs typeface="Calibri" panose="020F0502020204030204"/>
            </a:endParaRPr>
          </a:p>
          <a:p>
            <a:endParaRPr lang="en-US" sz="800" dirty="0">
              <a:latin typeface="Gill Sans Nova"/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It seems that the first three years were a period of adjustments and improvement of technology.</a:t>
            </a:r>
            <a:endParaRPr lang="en-US" dirty="0">
              <a:latin typeface="Gill Sans Nova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Icon&#10;&#10;Description automatically generated">
            <a:extLst>
              <a:ext uri="{FF2B5EF4-FFF2-40B4-BE49-F238E27FC236}">
                <a16:creationId xmlns:a16="http://schemas.microsoft.com/office/drawing/2014/main" id="{2833C716-B7EF-8C00-8509-805883AB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61" y="1711000"/>
            <a:ext cx="5351171" cy="35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According to data, there are four launch sites:</a:t>
            </a:r>
            <a:endParaRPr lang="en-US" dirty="0"/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endParaRPr lang="en-US" sz="2200" dirty="0">
              <a:ea typeface="+mn-lt"/>
              <a:cs typeface="+mn-lt"/>
            </a:endParaRPr>
          </a:p>
          <a:p>
            <a:r>
              <a:rPr lang="en-US" sz="2200">
                <a:ea typeface="+mn-lt"/>
                <a:cs typeface="+mn-lt"/>
              </a:rPr>
              <a:t>They are obtained by selecting unique occurrences of  " launch_site</a:t>
            </a:r>
            <a:r>
              <a:rPr lang="en-US" sz="2200" dirty="0">
                <a:ea typeface="+mn-lt"/>
                <a:cs typeface="+mn-lt"/>
              </a:rPr>
              <a:t> " values from the dataset.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B409B219-7A41-6ECC-372A-4A015B345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94" y="2252662"/>
            <a:ext cx="24384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7081" y="1546583"/>
            <a:ext cx="9788518" cy="475916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5 records where launch sites begin with 'CCA':</a:t>
            </a:r>
            <a:endParaRPr lang="en-US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Gill Sans Nova"/>
                <a:ea typeface="+mn-lt"/>
                <a:cs typeface="+mn-lt"/>
              </a:rPr>
              <a:t>Here we can see five samples of Cape Canaveral launches.</a:t>
            </a:r>
            <a:endParaRPr lang="en-US" dirty="0">
              <a:latin typeface="Gill Sans Nova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76BB8EC4-4DAF-637E-1892-FC2D774D3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3" y="1950333"/>
            <a:ext cx="11120000" cy="325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7081" y="1535851"/>
            <a:ext cx="9788518" cy="46411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Total payload carried by boosters from NASA:</a:t>
            </a:r>
            <a:endParaRPr lang="en-US" dirty="0">
              <a:latin typeface="Gill Sans Nova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Total payload calculated above, by summing all payloads whose codes contain 'CRS', which corresponds to NASA.</a:t>
            </a:r>
            <a:endParaRPr lang="en-US" dirty="0">
              <a:latin typeface="Gill Sans Nova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5" descr="Graphical user interface, text, application, chat or text message, website&#10;&#10;Description automatically generated">
            <a:extLst>
              <a:ext uri="{FF2B5EF4-FFF2-40B4-BE49-F238E27FC236}">
                <a16:creationId xmlns:a16="http://schemas.microsoft.com/office/drawing/2014/main" id="{20F76814-204B-C9B6-5BF8-212A98B0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03" y="2458523"/>
            <a:ext cx="2514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0965F-B1F9-BB26-C82E-3022F56E33AE}"/>
              </a:ext>
            </a:extLst>
          </p:cNvPr>
          <p:cNvSpPr txBox="1"/>
          <p:nvPr/>
        </p:nvSpPr>
        <p:spPr>
          <a:xfrm>
            <a:off x="641840" y="1361235"/>
            <a:ext cx="11023948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Gill Sans Nova"/>
                <a:ea typeface="+mn-lt"/>
                <a:cs typeface="+mn-lt"/>
              </a:rPr>
              <a:t>• The following methodologies were used to analyze data: </a:t>
            </a:r>
            <a:r>
              <a:rPr lang="en-US" sz="1200" dirty="0">
                <a:latin typeface="Gill Sans Nova"/>
                <a:ea typeface="+mn-lt"/>
                <a:cs typeface="+mn-lt"/>
              </a:rPr>
              <a:t> </a:t>
            </a:r>
            <a:endParaRPr lang="en-US" sz="2800" dirty="0">
              <a:latin typeface="Gill Sans Nova"/>
              <a:ea typeface="Microsoft GothicNeo"/>
              <a:cs typeface="Calibri"/>
            </a:endParaRPr>
          </a:p>
          <a:p>
            <a:endParaRPr lang="en-US" sz="1200" dirty="0">
              <a:latin typeface="Gill Sans Nova"/>
              <a:ea typeface="+mn-lt"/>
              <a:cs typeface="+mn-lt"/>
            </a:endParaRPr>
          </a:p>
          <a:p>
            <a:r>
              <a:rPr lang="en-US" sz="2000" dirty="0">
                <a:latin typeface="Gill Sans Nova"/>
                <a:ea typeface="+mn-lt"/>
                <a:cs typeface="+mn-lt"/>
              </a:rPr>
              <a:t>    • Data Collection using web scraping and SpaceX API. </a:t>
            </a:r>
            <a:r>
              <a:rPr lang="en-US" sz="1000" dirty="0">
                <a:latin typeface="Gill Sans Nova"/>
                <a:ea typeface="+mn-lt"/>
                <a:cs typeface="+mn-lt"/>
              </a:rPr>
              <a:t> </a:t>
            </a:r>
            <a:endParaRPr lang="en-US" sz="2000" dirty="0">
              <a:latin typeface="Gill Sans Nova"/>
              <a:ea typeface="Microsoft GothicNeo"/>
              <a:cs typeface="Calibri"/>
            </a:endParaRPr>
          </a:p>
          <a:p>
            <a:endParaRPr lang="en-US" sz="1000" dirty="0">
              <a:latin typeface="Gill Sans Nova"/>
              <a:ea typeface="+mn-lt"/>
              <a:cs typeface="+mn-lt"/>
            </a:endParaRPr>
          </a:p>
          <a:p>
            <a:r>
              <a:rPr lang="en-US" sz="2000" dirty="0">
                <a:latin typeface="Gill Sans Nova"/>
                <a:ea typeface="+mn-lt"/>
                <a:cs typeface="+mn-lt"/>
              </a:rPr>
              <a:t>    • Exploratory Data Analysis (EDA), including data wrangling, data visualization and interactive</a:t>
            </a:r>
            <a:endParaRPr lang="en-US" sz="2000">
              <a:latin typeface="Gill Sans Nova"/>
              <a:ea typeface="Microsoft GothicNeo"/>
              <a:cs typeface="Calibri"/>
            </a:endParaRPr>
          </a:p>
          <a:p>
            <a:r>
              <a:rPr lang="en-US" sz="2000" dirty="0">
                <a:latin typeface="Gill Sans Nova"/>
                <a:ea typeface="+mn-lt"/>
                <a:cs typeface="+mn-lt"/>
              </a:rPr>
              <a:t>        visual analytics. </a:t>
            </a:r>
            <a:r>
              <a:rPr lang="en-US" sz="1000" dirty="0">
                <a:latin typeface="Gill Sans Nova"/>
                <a:ea typeface="+mn-lt"/>
                <a:cs typeface="+mn-lt"/>
              </a:rPr>
              <a:t> </a:t>
            </a:r>
            <a:endParaRPr lang="en-US" sz="2000" dirty="0">
              <a:latin typeface="Gill Sans Nova"/>
              <a:ea typeface="Microsoft GothicNeo"/>
              <a:cs typeface="Calibri"/>
            </a:endParaRPr>
          </a:p>
          <a:p>
            <a:endParaRPr lang="en-US" sz="1000" dirty="0">
              <a:latin typeface="Gill Sans Nova"/>
              <a:ea typeface="+mn-lt"/>
              <a:cs typeface="+mn-lt"/>
            </a:endParaRPr>
          </a:p>
          <a:p>
            <a:r>
              <a:rPr lang="en-US" sz="2000" dirty="0">
                <a:latin typeface="Gill Sans Nova"/>
                <a:ea typeface="+mn-lt"/>
                <a:cs typeface="+mn-lt"/>
              </a:rPr>
              <a:t>    • Machine Learning Prediction.</a:t>
            </a:r>
            <a:endParaRPr lang="en-US" sz="2000" dirty="0">
              <a:latin typeface="Gill Sans Nova"/>
              <a:cs typeface="Calibri"/>
            </a:endParaRPr>
          </a:p>
          <a:p>
            <a:endParaRPr lang="en-US" sz="2000" dirty="0">
              <a:latin typeface="Segoe UI"/>
              <a:ea typeface="+mn-lt"/>
              <a:cs typeface="+mn-lt"/>
            </a:endParaRPr>
          </a:p>
          <a:p>
            <a:r>
              <a:rPr lang="en-US" sz="2800" dirty="0">
                <a:latin typeface="Gill Sans Nova"/>
                <a:ea typeface="+mn-lt"/>
                <a:cs typeface="+mn-lt"/>
              </a:rPr>
              <a:t>• Summary of all results </a:t>
            </a:r>
            <a:r>
              <a:rPr lang="en-US" sz="1200" dirty="0">
                <a:latin typeface="Gill Sans Nova"/>
                <a:ea typeface="+mn-lt"/>
                <a:cs typeface="+mn-lt"/>
              </a:rPr>
              <a:t> </a:t>
            </a:r>
            <a:endParaRPr lang="en-US" sz="2800" dirty="0">
              <a:latin typeface="Gill Sans Nova"/>
              <a:cs typeface="Calibri"/>
            </a:endParaRPr>
          </a:p>
          <a:p>
            <a:endParaRPr lang="en-US" sz="1200" dirty="0">
              <a:latin typeface="Gill Sans Nova"/>
              <a:ea typeface="+mn-lt"/>
              <a:cs typeface="+mn-lt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    </a:t>
            </a:r>
            <a:r>
              <a:rPr lang="en-US" sz="2000" dirty="0">
                <a:latin typeface="Gill Sans Nova"/>
                <a:ea typeface="+mn-lt"/>
                <a:cs typeface="+mn-lt"/>
              </a:rPr>
              <a:t>•</a:t>
            </a:r>
            <a:r>
              <a:rPr lang="en-US" sz="2400" dirty="0">
                <a:latin typeface="Gill Sans Nova"/>
                <a:ea typeface="+mn-lt"/>
                <a:cs typeface="+mn-lt"/>
              </a:rPr>
              <a:t> </a:t>
            </a:r>
            <a:r>
              <a:rPr lang="en-US" sz="2000" dirty="0">
                <a:latin typeface="Gill Sans Nova"/>
                <a:ea typeface="+mn-lt"/>
                <a:cs typeface="+mn-lt"/>
              </a:rPr>
              <a:t>It was  possible to collect valuable data from public sources.</a:t>
            </a:r>
            <a:r>
              <a:rPr lang="en-US" sz="1000" dirty="0">
                <a:latin typeface="Gill Sans Nova"/>
                <a:ea typeface="+mn-lt"/>
                <a:cs typeface="+mn-lt"/>
              </a:rPr>
              <a:t> </a:t>
            </a:r>
            <a:endParaRPr lang="en-US" sz="2000" dirty="0">
              <a:latin typeface="Gill Sans Nova"/>
              <a:cs typeface="Calibri"/>
            </a:endParaRPr>
          </a:p>
          <a:p>
            <a:endParaRPr lang="en-US" sz="1000" dirty="0">
              <a:latin typeface="Gill Sans Nova"/>
              <a:ea typeface="+mn-lt"/>
              <a:cs typeface="+mn-lt"/>
            </a:endParaRPr>
          </a:p>
          <a:p>
            <a:r>
              <a:rPr lang="en-US" sz="2000" dirty="0">
                <a:latin typeface="Gill Sans Nova"/>
                <a:ea typeface="+mn-lt"/>
                <a:cs typeface="+mn-lt"/>
              </a:rPr>
              <a:t>     • EDA  allowed to identify which features are the best to predict success of launchings.  </a:t>
            </a:r>
            <a:r>
              <a:rPr lang="en-US" sz="1000" dirty="0">
                <a:latin typeface="Gill Sans Nova"/>
                <a:ea typeface="+mn-lt"/>
                <a:cs typeface="+mn-lt"/>
              </a:rPr>
              <a:t> </a:t>
            </a:r>
            <a:endParaRPr lang="en-US" sz="1000" dirty="0">
              <a:latin typeface="Gill Sans Nova"/>
              <a:cs typeface="Calibri"/>
            </a:endParaRPr>
          </a:p>
          <a:p>
            <a:endParaRPr lang="en-US" sz="1000" dirty="0">
              <a:latin typeface="Gill Sans Nova"/>
              <a:ea typeface="+mn-lt"/>
              <a:cs typeface="+mn-lt"/>
            </a:endParaRPr>
          </a:p>
          <a:p>
            <a:r>
              <a:rPr lang="en-US" sz="2000" dirty="0">
                <a:latin typeface="Gill Sans Nova"/>
                <a:ea typeface="+mn-lt"/>
                <a:cs typeface="+mn-lt"/>
              </a:rPr>
              <a:t>     •  Machine Learning Prediction showed the best model to predict which characteristics </a:t>
            </a:r>
            <a:endParaRPr lang="en-US" sz="2000">
              <a:latin typeface="Gill Sans Nova"/>
              <a:ea typeface="+mn-lt"/>
              <a:cs typeface="+mn-lt"/>
            </a:endParaRPr>
          </a:p>
          <a:p>
            <a:r>
              <a:rPr lang="en-US" sz="2000" dirty="0">
                <a:latin typeface="Gill Sans Nova"/>
                <a:ea typeface="+mn-lt"/>
                <a:cs typeface="+mn-lt"/>
              </a:rPr>
              <a:t>        are important to drive this opportunity by the best way, using all collected data.</a:t>
            </a:r>
            <a:endParaRPr lang="en-US" sz="2000" dirty="0">
              <a:latin typeface="Gill Sans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6198" y="1718469"/>
            <a:ext cx="9769401" cy="44584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Average payload mass carried by booster version F9 v1.1:</a:t>
            </a:r>
            <a:endParaRPr lang="en-US" dirty="0">
              <a:latin typeface="Gill Sans Nova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cs typeface="Calibri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Filtering data by the booster version above and calculating the average payload mass we obtained the value of 2,928 kg.</a:t>
            </a:r>
            <a:endParaRPr lang="en-US" dirty="0">
              <a:latin typeface="Gill Sans Nova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E1248E-8216-BAC0-BA3D-CD008952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535672"/>
            <a:ext cx="3017043" cy="10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First successful landing outcome on ground pad:</a:t>
            </a:r>
            <a:endParaRPr lang="en-US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Filtering data by successful landing outcome on ground pad and getting the minimum value for date it’s possible to identify the first occurrence, that happened on 12/22/2015.</a:t>
            </a:r>
            <a:endParaRPr lang="en-US" dirty="0">
              <a:latin typeface="Gill Sans Nova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59EF587-4AD1-1E47-98A6-3791DF08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80" y="2684574"/>
            <a:ext cx="2778918" cy="12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Boosters which have successfully landed on drone ship and had payload mass greater than 4000 but less than 6000</a:t>
            </a:r>
            <a:endParaRPr lang="en-US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cs typeface="Calibri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Selecting distinct booster versions according to the filters above, these 4 are the result.</a:t>
            </a:r>
            <a:endParaRPr lang="en-US" dirty="0">
              <a:latin typeface="Gill Sans Nova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895900EF-4D97-7636-CE33-211F4BAAE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18" y="2646689"/>
            <a:ext cx="2743200" cy="225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419" y="1299738"/>
            <a:ext cx="9842180" cy="48772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Number of successful and failure mission outcomes:</a:t>
            </a:r>
            <a:endParaRPr lang="en-US">
              <a:latin typeface="Gill Sans Nova"/>
            </a:endParaRPr>
          </a:p>
          <a:p>
            <a:endParaRPr lang="en-US" sz="2200" dirty="0">
              <a:latin typeface="Gill Sans Nova"/>
              <a:cs typeface="Calibri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Grouping mission outcomes and counting records for each group led us to the summary above.</a:t>
            </a:r>
            <a:endParaRPr lang="en-US" dirty="0">
              <a:latin typeface="Gill Sans Nova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A2CD0836-679B-0E1F-ED24-4055F7246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604200"/>
            <a:ext cx="5514672" cy="15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Boosters which have carried the maximum payload mass</a:t>
            </a:r>
            <a:endParaRPr lang="en-US" dirty="0">
              <a:latin typeface="Gill Sans Nova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latin typeface="Gill Sans Nova"/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These are the boosters which have carried the maximum payload mass registered in the dataset.</a:t>
            </a:r>
            <a:endParaRPr lang="en-US" dirty="0">
              <a:latin typeface="Gill Sans Nova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6D259A41-897E-2B84-6637-658E3BDEE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744" y="2398209"/>
            <a:ext cx="4148136" cy="21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33745" cy="43870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Gill Sans Nova"/>
                <a:ea typeface="+mn-lt"/>
                <a:cs typeface="+mn-lt"/>
              </a:rPr>
              <a:t>Failed landing outcomes in drone ship, their booster versions, and launch site names for in year 2015</a:t>
            </a: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Gill Sans Nova"/>
                <a:ea typeface="+mn-lt"/>
                <a:cs typeface="+mn-lt"/>
              </a:rPr>
              <a:t>The list above has the only two occurrences.</a:t>
            </a:r>
            <a:endParaRPr lang="en-US" sz="2400" dirty="0">
              <a:latin typeface="Gill Sans Nov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9C443B7E-178C-4791-80B4-8015E477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2983640"/>
            <a:ext cx="4410073" cy="142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8104" y="1361282"/>
            <a:ext cx="10317088" cy="48633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 sz="2200" dirty="0">
              <a:cs typeface="Calibri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Ranking of all landing outcomes between the date 2010-06-04 and 2017-03-20:</a:t>
            </a:r>
            <a:endParaRPr lang="en-US" sz="2400">
              <a:latin typeface="Gill Sans Nova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cs typeface="Calibri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Gill Sans Nova"/>
                <a:ea typeface="+mn-lt"/>
                <a:cs typeface="+mn-lt"/>
              </a:rPr>
              <a:t>This view of data alerts us that “No attempt” must be taken in account.</a:t>
            </a:r>
            <a:endParaRPr lang="en-US" sz="2400" dirty="0">
              <a:latin typeface="Gill Sans Nov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5" descr="Table&#10;&#10;Description automatically generated">
            <a:extLst>
              <a:ext uri="{FF2B5EF4-FFF2-40B4-BE49-F238E27FC236}">
                <a16:creationId xmlns:a16="http://schemas.microsoft.com/office/drawing/2014/main" id="{D861D7CA-7E26-334D-906E-2AC1F2EC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806" y="2401704"/>
            <a:ext cx="4910136" cy="28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042" y="1313657"/>
            <a:ext cx="10721900" cy="49109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Launch sites are near sea, probably by safety, but not too far from roads and railroads.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8A83F529-417C-7299-E680-03DB71EA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31" y="1435028"/>
            <a:ext cx="7469980" cy="36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C48091CD-FB8B-9E57-05B7-3ECEB53F01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6"/>
          <a:stretch/>
        </p:blipFill>
        <p:spPr>
          <a:xfrm>
            <a:off x="896625" y="2172366"/>
            <a:ext cx="10022625" cy="27802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5907" y="1411088"/>
            <a:ext cx="9789692" cy="4812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400" dirty="0">
                <a:latin typeface="Gill Sans Nova"/>
                <a:ea typeface="+mn-lt"/>
                <a:cs typeface="+mn-lt"/>
              </a:rPr>
              <a:t>Example of KSC LC 39A launch site launch outcomes</a:t>
            </a:r>
            <a:endParaRPr lang="en-US" sz="240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cs typeface="Calibri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Gill Sans Nova"/>
                <a:ea typeface="+mn-lt"/>
                <a:cs typeface="+mn-lt"/>
              </a:rPr>
              <a:t>Green markers indicate successful and red ones indicate failure.</a:t>
            </a:r>
            <a:endParaRPr lang="en-US" sz="2400" dirty="0">
              <a:latin typeface="Gill Sans Nova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948CB"/>
                </a:solidFill>
                <a:latin typeface="Abadi"/>
              </a:rPr>
              <a:t>Launch Outcomes by Site</a:t>
            </a: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F47EBB4C-D330-5029-300A-AC593F75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31" y="3212362"/>
            <a:ext cx="2743200" cy="1986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EE129367-2911-3C5A-C71B-1252F64A0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088" y="1902534"/>
            <a:ext cx="4549762" cy="331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6B50E2-FF6F-5397-F496-511DFA8D17B4}"/>
              </a:ext>
            </a:extLst>
          </p:cNvPr>
          <p:cNvCxnSpPr/>
          <p:nvPr/>
        </p:nvCxnSpPr>
        <p:spPr>
          <a:xfrm flipV="1">
            <a:off x="8557172" y="4477521"/>
            <a:ext cx="1786945" cy="726951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DBA258-6F23-ECAD-9C24-ADFDA08837B8}"/>
              </a:ext>
            </a:extLst>
          </p:cNvPr>
          <p:cNvCxnSpPr>
            <a:cxnSpLocks/>
          </p:cNvCxnSpPr>
          <p:nvPr/>
        </p:nvCxnSpPr>
        <p:spPr>
          <a:xfrm>
            <a:off x="8567904" y="1941825"/>
            <a:ext cx="1754747" cy="2170794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A3F9A8-3372-C8BF-C731-9D2C6D0E3B38}"/>
              </a:ext>
            </a:extLst>
          </p:cNvPr>
          <p:cNvCxnSpPr>
            <a:cxnSpLocks/>
          </p:cNvCxnSpPr>
          <p:nvPr/>
        </p:nvCxnSpPr>
        <p:spPr>
          <a:xfrm flipV="1">
            <a:off x="3362693" y="3533071"/>
            <a:ext cx="1540100" cy="1649936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ED3037-FABA-D224-63A2-BAEB46846822}"/>
              </a:ext>
            </a:extLst>
          </p:cNvPr>
          <p:cNvCxnSpPr>
            <a:cxnSpLocks/>
          </p:cNvCxnSpPr>
          <p:nvPr/>
        </p:nvCxnSpPr>
        <p:spPr>
          <a:xfrm flipV="1">
            <a:off x="3341228" y="2985717"/>
            <a:ext cx="885424" cy="243994"/>
          </a:xfrm>
          <a:prstGeom prst="straightConnector1">
            <a:avLst/>
          </a:prstGeom>
          <a:ln>
            <a:solidFill>
              <a:srgbClr val="4472C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9909" y="1619882"/>
            <a:ext cx="10522613" cy="40341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Gill Sans Nova"/>
              </a:rPr>
              <a:t>• The objective is to evaluate the viability of the new company Space Y to compete with Space X.   </a:t>
            </a:r>
            <a:r>
              <a:rPr lang="en-US" sz="1800" dirty="0">
                <a:solidFill>
                  <a:schemeClr val="tx1"/>
                </a:solidFill>
                <a:latin typeface="Gill Sans Nova"/>
              </a:rPr>
              <a:t> </a:t>
            </a:r>
            <a:endParaRPr lang="en-US" dirty="0">
              <a:solidFill>
                <a:schemeClr val="tx1"/>
              </a:solidFill>
              <a:latin typeface="Gill Sans Nova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Gill Sans Nova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Gill Sans Nova"/>
              </a:rPr>
              <a:t>• Desirable answers:  </a:t>
            </a:r>
            <a:r>
              <a:rPr lang="en-US" sz="1400" dirty="0">
                <a:solidFill>
                  <a:schemeClr val="tx1"/>
                </a:solidFill>
                <a:latin typeface="Gill Sans Nova"/>
              </a:rPr>
              <a:t> </a:t>
            </a:r>
            <a:r>
              <a:rPr lang="en-US" sz="1000" dirty="0">
                <a:solidFill>
                  <a:schemeClr val="tx1"/>
                </a:solidFill>
                <a:latin typeface="Gill Sans Nova"/>
              </a:rPr>
              <a:t> </a:t>
            </a:r>
            <a:r>
              <a:rPr lang="en-US" sz="800" dirty="0">
                <a:solidFill>
                  <a:schemeClr val="tx1"/>
                </a:solidFill>
                <a:latin typeface="Gill Sans Nova"/>
              </a:rPr>
              <a:t> </a:t>
            </a:r>
          </a:p>
          <a:p>
            <a:pPr marL="0" indent="0">
              <a:buNone/>
            </a:pPr>
            <a:endParaRPr lang="en-US" sz="800" dirty="0">
              <a:solidFill>
                <a:schemeClr val="tx1"/>
              </a:solidFill>
              <a:latin typeface="Gill Sans Nova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Gill Sans Nova"/>
              </a:rPr>
              <a:t>      • The best way to estimate the total cost for launches, by predicting successful landings 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Gill Sans Nova"/>
              </a:rPr>
              <a:t>          of the first stage of rockets.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Gill Sans Nova"/>
              </a:rPr>
              <a:t>      • Where is the best place to make launches.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3326"/>
            <a:ext cx="10127696" cy="441007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endParaRPr lang="en-US" sz="2200" dirty="0">
              <a:latin typeface="Gill Sans Nova"/>
              <a:ea typeface="+mn-lt"/>
              <a:cs typeface="+mn-lt"/>
            </a:endParaRPr>
          </a:p>
          <a:p>
            <a:r>
              <a:rPr lang="en-US" sz="2200" dirty="0">
                <a:latin typeface="Gill Sans Nova"/>
                <a:ea typeface="+mn-lt"/>
                <a:cs typeface="+mn-lt"/>
              </a:rPr>
              <a:t>Launch site KSC LC 39A has good logistics aspects, being near railroad and road and relatively far from inhabited areas.</a:t>
            </a:r>
            <a:endParaRPr lang="en-US">
              <a:latin typeface="Gill Sans Nova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Logistics and Safety</a:t>
            </a:r>
          </a:p>
        </p:txBody>
      </p:sp>
      <p:pic>
        <p:nvPicPr>
          <p:cNvPr id="2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CDA02465-E091-7C01-D7D6-C8A997E1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440322"/>
            <a:ext cx="4386262" cy="35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6198" y="1432719"/>
            <a:ext cx="9769401" cy="477996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The place from where launches are done seem to be a very important factor of success in missions.</a:t>
            </a:r>
            <a:endParaRPr lang="en-US" sz="2400" dirty="0">
              <a:latin typeface="Gill Sans Nova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70C53F86-9C59-A87D-FC06-7599BDB0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869" y="1497444"/>
            <a:ext cx="5172075" cy="35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Gill Sans Nova"/>
                <a:ea typeface="+mn-lt"/>
                <a:cs typeface="+mn-lt"/>
              </a:rPr>
              <a:t>76.9% of launches are successful in this site.</a:t>
            </a:r>
            <a:endParaRPr lang="en-US" dirty="0">
              <a:latin typeface="Gill Sans Nova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46199" y="205276"/>
            <a:ext cx="10991849" cy="906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Abadi"/>
              </a:rPr>
              <a:t>Launch Success Ratio for KSC LC-39A</a:t>
            </a:r>
            <a:endParaRPr lang="en-US" dirty="0"/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49975373-1A94-8BF8-42BB-80F587FA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244" y="1712727"/>
            <a:ext cx="6577012" cy="314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Gill Sans Nova"/>
                <a:ea typeface="+mn-lt"/>
                <a:cs typeface="+mn-lt"/>
              </a:rPr>
              <a:t>Payloads under 6,000kg and FT boosters are the most successful combination.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Gill Sans Nova"/>
              </a:rPr>
              <a:t>Payload vs. Launch Outcome</a:t>
            </a:r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9F1F2D1-1311-764E-B695-6A03C34DD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650785"/>
            <a:ext cx="6767511" cy="37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latin typeface="Gill Sans Nova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Gill Sans Nova"/>
                <a:ea typeface="+mn-lt"/>
                <a:cs typeface="+mn-lt"/>
              </a:rPr>
              <a:t>There’s not enough data to estimate risk of launches over 7,000kg</a:t>
            </a:r>
            <a:endParaRPr lang="en-US" dirty="0">
              <a:latin typeface="Gill Sans Nova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latin typeface="Gill Sans Nova"/>
              </a:rPr>
              <a:t>Payload vs. Launch Outcome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F15E957F-0250-16F5-EC17-A4872265D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44" y="1503743"/>
            <a:ext cx="6815137" cy="383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75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6647580" cy="3763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Four classification models were tested, and their accuracies are plotted beside.</a:t>
            </a:r>
            <a:endParaRPr lang="en-US" sz="240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cs typeface="Calibri" panose="020F0502020204030204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The model with the highest classification accuracy is the Decision Tree Classifier, which has accuracies of over 87%.</a:t>
            </a:r>
            <a:endParaRPr lang="en-US" sz="2400" dirty="0">
              <a:latin typeface="Gill Sans Nova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200D508-65F9-EC7A-EBFB-AA96CC5A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681" y="2322102"/>
            <a:ext cx="4314824" cy="310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81917" y="1581151"/>
            <a:ext cx="9466054" cy="42878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Confusion matrix of Decision Tree Classifier proves its accuracy by showing the big numbers of true positive and true negative compared to the false ones.</a:t>
            </a:r>
            <a:endParaRPr lang="en-US" sz="2400">
              <a:latin typeface="Gill Sans Nova"/>
              <a:cs typeface="Calibri" panose="020F050202020403020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5" descr="A picture containing square&#10;&#10;Description automatically generated">
            <a:extLst>
              <a:ext uri="{FF2B5EF4-FFF2-40B4-BE49-F238E27FC236}">
                <a16:creationId xmlns:a16="http://schemas.microsoft.com/office/drawing/2014/main" id="{E9F4D3CC-7A1A-44A9-E297-B374E8AC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46" y="1479031"/>
            <a:ext cx="3988157" cy="308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46199" y="1708367"/>
            <a:ext cx="10297317" cy="46132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sz="2400" dirty="0">
              <a:latin typeface="Gill Sans Nova"/>
              <a:ea typeface="+mn-lt"/>
              <a:cs typeface="+mn-lt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Different data sources were analyzed, refining conclusions along the process.</a:t>
            </a:r>
            <a:endParaRPr lang="en-US" sz="3200" dirty="0">
              <a:latin typeface="Gill Sans Nova"/>
              <a:cs typeface="Calibri" panose="020F0502020204030204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The best launch site is KSC LC 39A.</a:t>
            </a:r>
            <a:endParaRPr lang="en-US" sz="3200">
              <a:latin typeface="Gill Sans Nova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Launches above 7,000kg are less risky.</a:t>
            </a:r>
            <a:endParaRPr lang="en-US" sz="3200">
              <a:latin typeface="Gill Sans Nova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Although most of mission outcomes are successful, successful landing outcomes seem to improve over time, according the evolution of processes and rockets.</a:t>
            </a:r>
            <a:endParaRPr lang="en-US" sz="3200">
              <a:latin typeface="Gill Sans Nova"/>
              <a:cs typeface="Calibri" panose="020F0502020204030204"/>
            </a:endParaRPr>
          </a:p>
          <a:p>
            <a:r>
              <a:rPr lang="en-US" sz="2400" dirty="0">
                <a:latin typeface="Gill Sans Nova"/>
                <a:ea typeface="+mn-lt"/>
                <a:cs typeface="+mn-lt"/>
              </a:rPr>
              <a:t>Decision Tree Classifier can be used to predict successful landings and increase profits.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30" name="Content Placeholder 3">
            <a:extLst>
              <a:ext uri="{FF2B5EF4-FFF2-40B4-BE49-F238E27FC236}">
                <a16:creationId xmlns:a16="http://schemas.microsoft.com/office/drawing/2014/main" id="{0522144F-F3E6-BA0B-A663-F9D425661D7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006711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Gill Sans Nova"/>
              </a:rPr>
              <a:t>• Data collection methodology: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Gill Sans Nova"/>
              </a:rPr>
              <a:t> 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• Data from Space X was obtained from 2 sources: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   • Space X API (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ill Sans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https://api.spacexdata.com/v4/rockets/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   •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Gill Sans Nova"/>
              </a:rPr>
              <a:t>WebScraping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Gill Sans Nova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         (</a:t>
            </a:r>
            <a:r>
              <a:rPr lang="en-US" sz="1600" u="sng" dirty="0">
                <a:solidFill>
                  <a:schemeClr val="bg2">
                    <a:lumMod val="25000"/>
                  </a:schemeClr>
                </a:solidFill>
                <a:latin typeface="Gill Sans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https://en.wikipedia.org/wiki/List_of_Falcon\_9\_and_Falcon_Heavy_launches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)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  <a:latin typeface="Gill Sans Nova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Gill Sans Nova"/>
              </a:rPr>
              <a:t>• Perform data wrangling </a:t>
            </a:r>
            <a:r>
              <a:rPr lang="en-US" sz="1000" dirty="0">
                <a:solidFill>
                  <a:schemeClr val="tx1"/>
                </a:solidFill>
                <a:latin typeface="Gill Sans Nova"/>
              </a:rPr>
              <a:t> </a:t>
            </a:r>
            <a:r>
              <a:rPr lang="en-US" sz="800" dirty="0">
                <a:solidFill>
                  <a:schemeClr val="tx1"/>
                </a:solidFill>
                <a:latin typeface="Gill Sans Nova"/>
              </a:rPr>
              <a:t> 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Gill Sans Nova"/>
              </a:rPr>
              <a:t> 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  • Collected data was enriched by creating a landing outcome label based on outcome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       data after summarizing and analyzing features.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Gill Sans Nova"/>
              </a:rPr>
              <a:t>• Perform exploratory data analysis (EDA) using visualization and 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600" dirty="0">
                <a:solidFill>
                  <a:srgbClr val="0B49CB"/>
                </a:solidFill>
                <a:latin typeface="Abadi"/>
              </a:rPr>
              <a:t>Executive Summary  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600" dirty="0">
              <a:solidFill>
                <a:srgbClr val="0B49CB"/>
              </a:solidFill>
              <a:latin typeface="Abadi"/>
            </a:endParaRP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Nova"/>
              </a:rPr>
              <a:t>• Perform interactive visual analytics using Folium and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ill Sans Nova"/>
              </a:rPr>
              <a:t>Plotly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Nova"/>
              </a:rPr>
              <a:t> Dash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Gill Sans Nova"/>
              </a:rPr>
              <a:t>  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 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  <a:latin typeface="Gill Sans Nova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ill Sans Nova"/>
              </a:rPr>
              <a:t>• Perform predictive analysis using classification models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Gill Sans Nova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Gill Sans Nova"/>
              </a:rPr>
              <a:t> 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  • Data that was collected until this step were normalized, divided in training and test data sets 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      and evaluated by four different classification models, being the accuracy of each model evaluated </a:t>
            </a:r>
          </a:p>
          <a:p>
            <a:pPr>
              <a:buNone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       using 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IBM Plex Mono Text"/>
              </a:rPr>
              <a:t>different 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Gill Sans Nova"/>
              </a:rPr>
              <a:t>combinations of parameters.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Gill Sans Nova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Gill Sans Nova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tx1"/>
              </a:solidFill>
              <a:latin typeface="Gill Sans Nova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4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Data sets were collected from Space X API ( </a:t>
            </a:r>
            <a:r>
              <a:rPr lang="en-US" sz="2200" dirty="0">
                <a:latin typeface="Gill Sans Nova"/>
                <a:ea typeface="+mn-lt"/>
                <a:cs typeface="+mn-lt"/>
                <a:hlinkClick r:id="rId3"/>
              </a:rPr>
              <a:t>https://api.spacexdata.com/v4/rockets/</a:t>
            </a:r>
            <a:r>
              <a:rPr lang="en-US" sz="2200" dirty="0">
                <a:latin typeface="Gill Sans Nova"/>
                <a:ea typeface="+mn-lt"/>
                <a:cs typeface="+mn-lt"/>
              </a:rPr>
              <a:t>) and from Wikipedia  </a:t>
            </a:r>
            <a:r>
              <a:rPr lang="en-US" sz="2200" dirty="0">
                <a:latin typeface="Gill Sans Nova"/>
                <a:ea typeface="+mn-lt"/>
                <a:cs typeface="+mn-lt"/>
                <a:hlinkClick r:id="rId4"/>
              </a:rPr>
              <a:t>https://en.wikipedia.org/wiki/List_of_Falcon/_9/_and_Falcon_Heavy_launches</a:t>
            </a:r>
            <a:r>
              <a:rPr lang="en-US" sz="2200" dirty="0">
                <a:latin typeface="Gill Sans Nova"/>
                <a:ea typeface="+mn-lt"/>
                <a:cs typeface="+mn-lt"/>
              </a:rPr>
              <a:t> ), using web scraping technics.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691553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Gill Sans Nova"/>
                <a:ea typeface="+mn-lt"/>
                <a:cs typeface="+mn-lt"/>
              </a:rPr>
              <a:t>SpaceX offers a public API from which data can be obtained and used.</a:t>
            </a:r>
            <a:endParaRPr lang="en-US" dirty="0">
              <a:latin typeface="Gill Sans Nova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Gill Sans Nova"/>
                <a:ea typeface="+mn-lt"/>
                <a:cs typeface="+mn-lt"/>
              </a:rPr>
              <a:t> This API was used according to the flowchart beside and then data is persisted.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000" dirty="0">
                <a:ea typeface="+mn-lt"/>
                <a:cs typeface="+mn-lt"/>
              </a:rPr>
              <a:t> Source code: </a:t>
            </a:r>
          </a:p>
          <a:p>
            <a:pPr marL="0" indent="0">
              <a:buNone/>
            </a:pPr>
            <a:r>
              <a:rPr lang="en-US" sz="1800" dirty="0">
                <a:latin typeface="Gill Sans Nova"/>
                <a:ea typeface="+mn-lt"/>
                <a:cs typeface="+mn-lt"/>
                <a:hlinkClick r:id="rId3"/>
              </a:rPr>
              <a:t>https://github.com/anitajverma/Applied_Data_Science_Capstone/blob/main/Week%201%20Introduction/Data%20Collection%20Api.ipynb</a:t>
            </a:r>
            <a:r>
              <a:rPr lang="en-US" sz="1800" dirty="0">
                <a:latin typeface="Gill Sans Nova"/>
                <a:ea typeface="+mn-lt"/>
                <a:cs typeface="+mn-lt"/>
              </a:rPr>
              <a:t> </a:t>
            </a:r>
            <a:endParaRPr lang="en-US" sz="1800" dirty="0">
              <a:latin typeface="Calibri" panose="020F0502020204030204"/>
              <a:cs typeface="Calibri"/>
            </a:endParaRPr>
          </a:p>
          <a:p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0" name="Picture 10" descr="A picture containing text, sign, outdoor, screenshot&#10;&#10;Description automatically generated">
            <a:extLst>
              <a:ext uri="{FF2B5EF4-FFF2-40B4-BE49-F238E27FC236}">
                <a16:creationId xmlns:a16="http://schemas.microsoft.com/office/drawing/2014/main" id="{D9DD2886-2883-B257-F978-46D4E8A43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195" y="1489657"/>
            <a:ext cx="2212231" cy="442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51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1158</cp:revision>
  <dcterms:created xsi:type="dcterms:W3CDTF">2021-04-29T18:58:34Z</dcterms:created>
  <dcterms:modified xsi:type="dcterms:W3CDTF">2022-05-23T10:10:03Z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